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notesMasterIdLst>
    <p:notesMasterId r:id="rId20"/>
  </p:notesMasterIdLst>
  <p:sldIdLst>
    <p:sldId id="256" r:id="rId2"/>
    <p:sldId id="271" r:id="rId3"/>
    <p:sldId id="257" r:id="rId4"/>
    <p:sldId id="273" r:id="rId5"/>
    <p:sldId id="275" r:id="rId6"/>
    <p:sldId id="258" r:id="rId7"/>
    <p:sldId id="259" r:id="rId8"/>
    <p:sldId id="272" r:id="rId9"/>
    <p:sldId id="260" r:id="rId10"/>
    <p:sldId id="261" r:id="rId11"/>
    <p:sldId id="262" r:id="rId12"/>
    <p:sldId id="263" r:id="rId13"/>
    <p:sldId id="265" r:id="rId14"/>
    <p:sldId id="266" r:id="rId15"/>
    <p:sldId id="267" r:id="rId16"/>
    <p:sldId id="268" r:id="rId17"/>
    <p:sldId id="274"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A6930-C323-4B3B-85A7-B18A86320D72}" v="6" dt="2019-10-15T18:28:26.61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3273" autoAdjust="0"/>
  </p:normalViewPr>
  <p:slideViewPr>
    <p:cSldViewPr snapToGrid="0">
      <p:cViewPr varScale="1">
        <p:scale>
          <a:sx n="49" d="100"/>
          <a:sy n="49" d="100"/>
        </p:scale>
        <p:origin x="13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F0AACD-E0DD-4592-AC1C-B9377E06393F}" type="datetimeFigureOut">
              <a:rPr lang="nl-NL" smtClean="0"/>
              <a:t>21-10-2019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86EBE0-A826-47BC-989B-9B9ABD4543FB}" type="slidenum">
              <a:rPr lang="nl-NL" smtClean="0"/>
              <a:t>‹nr.›</a:t>
            </a:fld>
            <a:endParaRPr lang="nl-NL"/>
          </a:p>
        </p:txBody>
      </p:sp>
    </p:spTree>
    <p:extLst>
      <p:ext uri="{BB962C8B-B14F-4D97-AF65-F5344CB8AC3E}">
        <p14:creationId xmlns:p14="http://schemas.microsoft.com/office/powerpoint/2010/main" val="3664840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B86EBE0-A826-47BC-989B-9B9ABD4543FB}" type="slidenum">
              <a:rPr lang="nl-NL" smtClean="0"/>
              <a:t>1</a:t>
            </a:fld>
            <a:endParaRPr lang="nl-NL"/>
          </a:p>
        </p:txBody>
      </p:sp>
    </p:spTree>
    <p:extLst>
      <p:ext uri="{BB962C8B-B14F-4D97-AF65-F5344CB8AC3E}">
        <p14:creationId xmlns:p14="http://schemas.microsoft.com/office/powerpoint/2010/main" val="3391332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3</a:t>
            </a:fld>
            <a:endParaRPr lang="nl-NL"/>
          </a:p>
        </p:txBody>
      </p:sp>
    </p:spTree>
    <p:extLst>
      <p:ext uri="{BB962C8B-B14F-4D97-AF65-F5344CB8AC3E}">
        <p14:creationId xmlns:p14="http://schemas.microsoft.com/office/powerpoint/2010/main" val="235003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B86EBE0-A826-47BC-989B-9B9ABD4543FB}" type="slidenum">
              <a:rPr lang="nl-NL" smtClean="0"/>
              <a:t>4</a:t>
            </a:fld>
            <a:endParaRPr lang="nl-NL"/>
          </a:p>
        </p:txBody>
      </p:sp>
    </p:spTree>
    <p:extLst>
      <p:ext uri="{BB962C8B-B14F-4D97-AF65-F5344CB8AC3E}">
        <p14:creationId xmlns:p14="http://schemas.microsoft.com/office/powerpoint/2010/main" val="3515716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9</a:t>
            </a:fld>
            <a:endParaRPr lang="nl-NL"/>
          </a:p>
        </p:txBody>
      </p:sp>
    </p:spTree>
    <p:extLst>
      <p:ext uri="{BB962C8B-B14F-4D97-AF65-F5344CB8AC3E}">
        <p14:creationId xmlns:p14="http://schemas.microsoft.com/office/powerpoint/2010/main" val="2103317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10</a:t>
            </a:fld>
            <a:endParaRPr lang="nl-NL"/>
          </a:p>
        </p:txBody>
      </p:sp>
    </p:spTree>
    <p:extLst>
      <p:ext uri="{BB962C8B-B14F-4D97-AF65-F5344CB8AC3E}">
        <p14:creationId xmlns:p14="http://schemas.microsoft.com/office/powerpoint/2010/main" val="3548318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Tot de lichamelijke of motorische ontwikkeling behoren onder andere:</a:t>
            </a:r>
          </a:p>
          <a:p>
            <a:r>
              <a:rPr lang="nl-NL" dirty="0"/>
              <a:t>De lichamelijke groei: het groter worden, sterker worden maar ook uiteindelijk groei van geslachtsdelen</a:t>
            </a:r>
          </a:p>
          <a:p>
            <a:r>
              <a:rPr lang="nl-NL" dirty="0"/>
              <a:t>De zintuiglijke ontwikkeling: Dit ontwikkelt men steeds sterker, het gaat hierbij om horen, zien, ruiken, proeven en voelen. Deze ontwikkeling begint al voor de geboorte omdat een baby dan al in staat is om te horen. Als baby vind de meeste ontwikkeling hierin plaats: nieuwe geluiden, nieuwe geuren, nieuwe smaken enzovoort </a:t>
            </a:r>
            <a:r>
              <a:rPr lang="nl-NL" dirty="0" err="1"/>
              <a:t>enzovoort</a:t>
            </a:r>
            <a:r>
              <a:rPr lang="nl-NL" dirty="0"/>
              <a:t>.</a:t>
            </a:r>
          </a:p>
          <a:p>
            <a:r>
              <a:rPr lang="nl-NL" dirty="0"/>
              <a:t>De grove en fijne motoriek: grove motoriek: kunnen lopen springen, iets vastpakken, kleine motoriek: kunnen schrijven en tekenen.</a:t>
            </a:r>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11</a:t>
            </a:fld>
            <a:endParaRPr lang="nl-NL"/>
          </a:p>
        </p:txBody>
      </p:sp>
    </p:spTree>
    <p:extLst>
      <p:ext uri="{BB962C8B-B14F-4D97-AF65-F5344CB8AC3E}">
        <p14:creationId xmlns:p14="http://schemas.microsoft.com/office/powerpoint/2010/main" val="2194515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Leren kennen en herkennen van gevoelens en emoties. Start bij hele basale emoties: blij boos en verdrietig, tot veel meer complexe emoties: jaloers, teleurgesteld, opgewonden, verheugd enzovoort.</a:t>
            </a:r>
            <a:br>
              <a:rPr lang="nl-NL" dirty="0"/>
            </a:br>
            <a:r>
              <a:rPr lang="nl-NL" dirty="0"/>
              <a:t>Men leert deze emoties pas later kennen omdat deze pas later aan de orde komen.</a:t>
            </a:r>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13</a:t>
            </a:fld>
            <a:endParaRPr lang="nl-NL"/>
          </a:p>
        </p:txBody>
      </p:sp>
    </p:spTree>
    <p:extLst>
      <p:ext uri="{BB962C8B-B14F-4D97-AF65-F5344CB8AC3E}">
        <p14:creationId xmlns:p14="http://schemas.microsoft.com/office/powerpoint/2010/main" val="37583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Belangrijkste is ontwikkeling van jezelf en het leren accepteren van anderen. De omgang met anderen wordt in ieders leven steeds belangrijker omdat je steeds meer met anderen omgaat en dient te samenwerken. Tijdens deze ontwikkeling leren we omgaan met anderen, maar leren we ook sociaal gedrag te tonen.</a:t>
            </a:r>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14</a:t>
            </a:fld>
            <a:endParaRPr lang="nl-NL"/>
          </a:p>
        </p:txBody>
      </p:sp>
    </p:spTree>
    <p:extLst>
      <p:ext uri="{BB962C8B-B14F-4D97-AF65-F5344CB8AC3E}">
        <p14:creationId xmlns:p14="http://schemas.microsoft.com/office/powerpoint/2010/main" val="770579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Vanaf de geboorte start de seksuele ontwikkeling zich al, dat heeft vooral te maken met de ontwikkeling van lichaamsbeleving en lustbeleving. Later gaat dat over in het ontdekken en waarderen van het eigen lichaam. </a:t>
            </a:r>
          </a:p>
        </p:txBody>
      </p:sp>
      <p:sp>
        <p:nvSpPr>
          <p:cNvPr id="4" name="Tijdelijke aanduiding voor dianummer 3"/>
          <p:cNvSpPr>
            <a:spLocks noGrp="1"/>
          </p:cNvSpPr>
          <p:nvPr>
            <p:ph type="sldNum" sz="quarter" idx="10"/>
          </p:nvPr>
        </p:nvSpPr>
        <p:spPr/>
        <p:txBody>
          <a:bodyPr/>
          <a:lstStyle/>
          <a:p>
            <a:fld id="{FB86EBE0-A826-47BC-989B-9B9ABD4543FB}" type="slidenum">
              <a:rPr lang="nl-NL" smtClean="0"/>
              <a:t>15</a:t>
            </a:fld>
            <a:endParaRPr lang="nl-NL"/>
          </a:p>
        </p:txBody>
      </p:sp>
    </p:spTree>
    <p:extLst>
      <p:ext uri="{BB962C8B-B14F-4D97-AF65-F5344CB8AC3E}">
        <p14:creationId xmlns:p14="http://schemas.microsoft.com/office/powerpoint/2010/main" val="2527322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AD6EE87-EBD5-4F12-A48A-63ACA297AC8F}" type="datetimeFigureOut">
              <a:rPr lang="en-US" smtClean="0"/>
              <a:t>10/21/2019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122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407724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153190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21088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61015F-7CC6-4D0A-9D87-873EA4C304CC}" type="datetimeFigureOut">
              <a:rPr lang="en-US" smtClean="0"/>
              <a:t>10/21/2019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409852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53609652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10/21/2019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37135243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10/21/2019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41767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10/21/2019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34483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05C68B11-C5A8-448C-8CE9-B1A273C79CFC}" type="datetimeFigureOut">
              <a:rPr lang="en-US" smtClean="0"/>
              <a:t>10/21/2019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004646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C7616CA0-919D-4A49-9C8A-62FDFB3A5183}" type="datetimeFigureOut">
              <a:rPr lang="en-US" smtClean="0"/>
              <a:t>10/21/2019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867E5644-1E61-4311-A31E-84CB9C7AA8A9}" type="slidenum">
              <a:rPr lang="en-US" smtClean="0"/>
              <a:t>‹nr.›</a:t>
            </a:fld>
            <a:endParaRPr lang="en-US" dirty="0"/>
          </a:p>
        </p:txBody>
      </p:sp>
    </p:spTree>
    <p:extLst>
      <p:ext uri="{BB962C8B-B14F-4D97-AF65-F5344CB8AC3E}">
        <p14:creationId xmlns:p14="http://schemas.microsoft.com/office/powerpoint/2010/main" val="3757291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0298CD5-6C1E-4009-B41F-6DF62E31D3BE}" type="datetimeFigureOut">
              <a:rPr lang="en-US" smtClean="0"/>
              <a:pPr/>
              <a:t>10/21/2019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8171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OIYwMFg3KF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HiYaaVB8GOQ"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la3Y4YWLgV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indmup.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ECB577-9798-40E6-A606-0B880C0A19B0}"/>
              </a:ext>
            </a:extLst>
          </p:cNvPr>
          <p:cNvSpPr>
            <a:spLocks noGrp="1"/>
          </p:cNvSpPr>
          <p:nvPr>
            <p:ph type="ctrTitle"/>
          </p:nvPr>
        </p:nvSpPr>
        <p:spPr/>
        <p:txBody>
          <a:bodyPr/>
          <a:lstStyle/>
          <a:p>
            <a:r>
              <a:rPr lang="nl-NL" dirty="0"/>
              <a:t>Ontwikkelingspsychologie</a:t>
            </a:r>
          </a:p>
        </p:txBody>
      </p:sp>
      <p:sp>
        <p:nvSpPr>
          <p:cNvPr id="3" name="Ondertitel 2">
            <a:extLst>
              <a:ext uri="{FF2B5EF4-FFF2-40B4-BE49-F238E27FC236}">
                <a16:creationId xmlns:a16="http://schemas.microsoft.com/office/drawing/2014/main" id="{D96BEEE0-66E9-4886-BA6F-FB4AE0349C47}"/>
              </a:ext>
            </a:extLst>
          </p:cNvPr>
          <p:cNvSpPr>
            <a:spLocks noGrp="1"/>
          </p:cNvSpPr>
          <p:nvPr>
            <p:ph type="subTitle" idx="1"/>
          </p:nvPr>
        </p:nvSpPr>
        <p:spPr/>
        <p:txBody>
          <a:bodyPr/>
          <a:lstStyle/>
          <a:p>
            <a:r>
              <a:rPr lang="nl-NL" dirty="0"/>
              <a:t>Les 1, thema 4 professioneel werken voor MZ</a:t>
            </a:r>
          </a:p>
        </p:txBody>
      </p:sp>
    </p:spTree>
    <p:extLst>
      <p:ext uri="{BB962C8B-B14F-4D97-AF65-F5344CB8AC3E}">
        <p14:creationId xmlns:p14="http://schemas.microsoft.com/office/powerpoint/2010/main" val="2372078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B9FF5E-B2E5-4901-854F-A683725574AC}"/>
              </a:ext>
            </a:extLst>
          </p:cNvPr>
          <p:cNvSpPr>
            <a:spLocks noGrp="1"/>
          </p:cNvSpPr>
          <p:nvPr>
            <p:ph type="title"/>
          </p:nvPr>
        </p:nvSpPr>
        <p:spPr/>
        <p:txBody>
          <a:bodyPr/>
          <a:lstStyle/>
          <a:p>
            <a:r>
              <a:rPr lang="nl-NL" dirty="0"/>
              <a:t>Waar vindt de ontwikkeling plaats?</a:t>
            </a:r>
          </a:p>
        </p:txBody>
      </p:sp>
      <p:sp>
        <p:nvSpPr>
          <p:cNvPr id="3" name="Tijdelijke aanduiding voor inhoud 2">
            <a:extLst>
              <a:ext uri="{FF2B5EF4-FFF2-40B4-BE49-F238E27FC236}">
                <a16:creationId xmlns:a16="http://schemas.microsoft.com/office/drawing/2014/main" id="{58A4DC69-C001-4614-8690-979E28007536}"/>
              </a:ext>
            </a:extLst>
          </p:cNvPr>
          <p:cNvSpPr>
            <a:spLocks noGrp="1"/>
          </p:cNvSpPr>
          <p:nvPr>
            <p:ph idx="1"/>
          </p:nvPr>
        </p:nvSpPr>
        <p:spPr/>
        <p:txBody>
          <a:bodyPr/>
          <a:lstStyle/>
          <a:p>
            <a:r>
              <a:rPr lang="nl-NL" dirty="0"/>
              <a:t>5 gebieden:</a:t>
            </a:r>
          </a:p>
          <a:p>
            <a:r>
              <a:rPr lang="nl-NL" dirty="0"/>
              <a:t>lichamelijk/motorisch ontwikkelingsgebied</a:t>
            </a:r>
          </a:p>
          <a:p>
            <a:r>
              <a:rPr lang="nl-NL" dirty="0"/>
              <a:t>cognitief ontwikkelingsgebied</a:t>
            </a:r>
          </a:p>
          <a:p>
            <a:r>
              <a:rPr lang="nl-NL" dirty="0"/>
              <a:t>emotioneel ontwikkelingsgebied</a:t>
            </a:r>
          </a:p>
          <a:p>
            <a:r>
              <a:rPr lang="nl-NL" dirty="0"/>
              <a:t>sociaal ontwikkelingsgebied</a:t>
            </a:r>
          </a:p>
          <a:p>
            <a:r>
              <a:rPr lang="nl-NL" dirty="0"/>
              <a:t>seksueel ontwikkelingsgebied</a:t>
            </a:r>
          </a:p>
        </p:txBody>
      </p:sp>
    </p:spTree>
    <p:extLst>
      <p:ext uri="{BB962C8B-B14F-4D97-AF65-F5344CB8AC3E}">
        <p14:creationId xmlns:p14="http://schemas.microsoft.com/office/powerpoint/2010/main" val="3062206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3C626-D0B1-45E2-95A5-DB290DC8BC3A}"/>
              </a:ext>
            </a:extLst>
          </p:cNvPr>
          <p:cNvSpPr>
            <a:spLocks noGrp="1"/>
          </p:cNvSpPr>
          <p:nvPr>
            <p:ph type="title"/>
          </p:nvPr>
        </p:nvSpPr>
        <p:spPr/>
        <p:txBody>
          <a:bodyPr/>
          <a:lstStyle/>
          <a:p>
            <a:r>
              <a:rPr lang="nl-NL" dirty="0"/>
              <a:t>Lichamelijk/motorisch</a:t>
            </a:r>
          </a:p>
        </p:txBody>
      </p:sp>
      <p:sp>
        <p:nvSpPr>
          <p:cNvPr id="3" name="Tijdelijke aanduiding voor inhoud 2">
            <a:extLst>
              <a:ext uri="{FF2B5EF4-FFF2-40B4-BE49-F238E27FC236}">
                <a16:creationId xmlns:a16="http://schemas.microsoft.com/office/drawing/2014/main" id="{02B554FA-29E3-44AD-BBA9-2D904A24AF81}"/>
              </a:ext>
            </a:extLst>
          </p:cNvPr>
          <p:cNvSpPr>
            <a:spLocks noGrp="1"/>
          </p:cNvSpPr>
          <p:nvPr>
            <p:ph idx="1"/>
          </p:nvPr>
        </p:nvSpPr>
        <p:spPr/>
        <p:txBody>
          <a:bodyPr/>
          <a:lstStyle/>
          <a:p>
            <a:r>
              <a:rPr lang="nl-NL" dirty="0"/>
              <a:t>- lichamelijke groei</a:t>
            </a:r>
          </a:p>
          <a:p>
            <a:r>
              <a:rPr lang="nl-NL" dirty="0"/>
              <a:t>- zintuiglijke ontwikkeling</a:t>
            </a:r>
          </a:p>
          <a:p>
            <a:r>
              <a:rPr lang="nl-NL" dirty="0"/>
              <a:t>- grove en fijne motoriek</a:t>
            </a:r>
          </a:p>
          <a:p>
            <a:endParaRPr lang="nl-NL" dirty="0"/>
          </a:p>
        </p:txBody>
      </p:sp>
      <p:pic>
        <p:nvPicPr>
          <p:cNvPr id="4" name="Afbeelding 3">
            <a:extLst>
              <a:ext uri="{FF2B5EF4-FFF2-40B4-BE49-F238E27FC236}">
                <a16:creationId xmlns:a16="http://schemas.microsoft.com/office/drawing/2014/main" id="{E0597F39-498E-4E7D-BF9B-2B6D2B4E8EF9}"/>
              </a:ext>
            </a:extLst>
          </p:cNvPr>
          <p:cNvPicPr>
            <a:picLocks noChangeAspect="1"/>
          </p:cNvPicPr>
          <p:nvPr/>
        </p:nvPicPr>
        <p:blipFill>
          <a:blip r:embed="rId3"/>
          <a:stretch>
            <a:fillRect/>
          </a:stretch>
        </p:blipFill>
        <p:spPr>
          <a:xfrm>
            <a:off x="6850338" y="1034542"/>
            <a:ext cx="4453766" cy="3336025"/>
          </a:xfrm>
          <a:prstGeom prst="rect">
            <a:avLst/>
          </a:prstGeom>
        </p:spPr>
      </p:pic>
      <p:pic>
        <p:nvPicPr>
          <p:cNvPr id="5" name="Afbeelding 4">
            <a:extLst>
              <a:ext uri="{FF2B5EF4-FFF2-40B4-BE49-F238E27FC236}">
                <a16:creationId xmlns:a16="http://schemas.microsoft.com/office/drawing/2014/main" id="{01F231B4-5878-484F-B558-F058041268DA}"/>
              </a:ext>
            </a:extLst>
          </p:cNvPr>
          <p:cNvPicPr>
            <a:picLocks noChangeAspect="1"/>
          </p:cNvPicPr>
          <p:nvPr/>
        </p:nvPicPr>
        <p:blipFill>
          <a:blip r:embed="rId4"/>
          <a:stretch>
            <a:fillRect/>
          </a:stretch>
        </p:blipFill>
        <p:spPr>
          <a:xfrm>
            <a:off x="1024128" y="3922436"/>
            <a:ext cx="2619375" cy="1743075"/>
          </a:xfrm>
          <a:prstGeom prst="rect">
            <a:avLst/>
          </a:prstGeom>
        </p:spPr>
      </p:pic>
      <p:pic>
        <p:nvPicPr>
          <p:cNvPr id="6" name="Afbeelding 5">
            <a:extLst>
              <a:ext uri="{FF2B5EF4-FFF2-40B4-BE49-F238E27FC236}">
                <a16:creationId xmlns:a16="http://schemas.microsoft.com/office/drawing/2014/main" id="{F67B8D6E-15E4-4250-B87C-4B33CA34B594}"/>
              </a:ext>
            </a:extLst>
          </p:cNvPr>
          <p:cNvPicPr>
            <a:picLocks noChangeAspect="1"/>
          </p:cNvPicPr>
          <p:nvPr/>
        </p:nvPicPr>
        <p:blipFill>
          <a:blip r:embed="rId5"/>
          <a:stretch>
            <a:fillRect/>
          </a:stretch>
        </p:blipFill>
        <p:spPr>
          <a:xfrm>
            <a:off x="4573863" y="4297680"/>
            <a:ext cx="2143125" cy="2143125"/>
          </a:xfrm>
          <a:prstGeom prst="rect">
            <a:avLst/>
          </a:prstGeom>
        </p:spPr>
      </p:pic>
      <p:pic>
        <p:nvPicPr>
          <p:cNvPr id="7" name="Afbeelding 6">
            <a:extLst>
              <a:ext uri="{FF2B5EF4-FFF2-40B4-BE49-F238E27FC236}">
                <a16:creationId xmlns:a16="http://schemas.microsoft.com/office/drawing/2014/main" id="{7AF03936-F117-4ABF-B101-6E5E5189B572}"/>
              </a:ext>
            </a:extLst>
          </p:cNvPr>
          <p:cNvPicPr>
            <a:picLocks noChangeAspect="1"/>
          </p:cNvPicPr>
          <p:nvPr/>
        </p:nvPicPr>
        <p:blipFill>
          <a:blip r:embed="rId6"/>
          <a:stretch>
            <a:fillRect/>
          </a:stretch>
        </p:blipFill>
        <p:spPr>
          <a:xfrm>
            <a:off x="7913825" y="4571735"/>
            <a:ext cx="2619375" cy="1743075"/>
          </a:xfrm>
          <a:prstGeom prst="rect">
            <a:avLst/>
          </a:prstGeom>
        </p:spPr>
      </p:pic>
    </p:spTree>
    <p:extLst>
      <p:ext uri="{BB962C8B-B14F-4D97-AF65-F5344CB8AC3E}">
        <p14:creationId xmlns:p14="http://schemas.microsoft.com/office/powerpoint/2010/main" val="2092564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7EBFFF-4913-4D95-A5FE-6DACF6063A09}"/>
              </a:ext>
            </a:extLst>
          </p:cNvPr>
          <p:cNvSpPr>
            <a:spLocks noGrp="1"/>
          </p:cNvSpPr>
          <p:nvPr>
            <p:ph type="title"/>
          </p:nvPr>
        </p:nvSpPr>
        <p:spPr/>
        <p:txBody>
          <a:bodyPr/>
          <a:lstStyle/>
          <a:p>
            <a:r>
              <a:rPr lang="nl-NL" dirty="0"/>
              <a:t>Cognitief </a:t>
            </a:r>
          </a:p>
        </p:txBody>
      </p:sp>
      <p:sp>
        <p:nvSpPr>
          <p:cNvPr id="3" name="Tijdelijke aanduiding voor inhoud 2">
            <a:extLst>
              <a:ext uri="{FF2B5EF4-FFF2-40B4-BE49-F238E27FC236}">
                <a16:creationId xmlns:a16="http://schemas.microsoft.com/office/drawing/2014/main" id="{45D53FF3-FC1F-4799-9EDF-A4A41264617F}"/>
              </a:ext>
            </a:extLst>
          </p:cNvPr>
          <p:cNvSpPr>
            <a:spLocks noGrp="1"/>
          </p:cNvSpPr>
          <p:nvPr>
            <p:ph idx="1"/>
          </p:nvPr>
        </p:nvSpPr>
        <p:spPr/>
        <p:txBody>
          <a:bodyPr/>
          <a:lstStyle/>
          <a:p>
            <a:r>
              <a:rPr lang="nl-NL" dirty="0"/>
              <a:t>kunnen denken, onthouden en leren</a:t>
            </a:r>
          </a:p>
          <a:p>
            <a:r>
              <a:rPr lang="nl-NL" dirty="0"/>
              <a:t>ontwikkeling van taal </a:t>
            </a:r>
          </a:p>
          <a:p>
            <a:endParaRPr lang="nl-NL" dirty="0"/>
          </a:p>
          <a:p>
            <a:r>
              <a:rPr lang="nl-NL" dirty="0">
                <a:hlinkClick r:id="rId2"/>
              </a:rPr>
              <a:t>https://www.youtube.com/watch?v=OIYwMFg3KF4</a:t>
            </a:r>
            <a:endParaRPr lang="nl-NL" dirty="0"/>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2347297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07B46D-424C-4B6B-AFF9-829B184531A7}"/>
              </a:ext>
            </a:extLst>
          </p:cNvPr>
          <p:cNvSpPr>
            <a:spLocks noGrp="1"/>
          </p:cNvSpPr>
          <p:nvPr>
            <p:ph type="title"/>
          </p:nvPr>
        </p:nvSpPr>
        <p:spPr/>
        <p:txBody>
          <a:bodyPr/>
          <a:lstStyle/>
          <a:p>
            <a:r>
              <a:rPr lang="nl-NL" dirty="0"/>
              <a:t>Emotioneel</a:t>
            </a:r>
          </a:p>
        </p:txBody>
      </p:sp>
      <p:sp>
        <p:nvSpPr>
          <p:cNvPr id="3" name="Tijdelijke aanduiding voor inhoud 2">
            <a:extLst>
              <a:ext uri="{FF2B5EF4-FFF2-40B4-BE49-F238E27FC236}">
                <a16:creationId xmlns:a16="http://schemas.microsoft.com/office/drawing/2014/main" id="{43AE2A4F-6BBE-43F8-AC9B-A3DA4F549222}"/>
              </a:ext>
            </a:extLst>
          </p:cNvPr>
          <p:cNvSpPr>
            <a:spLocks noGrp="1"/>
          </p:cNvSpPr>
          <p:nvPr>
            <p:ph idx="1"/>
          </p:nvPr>
        </p:nvSpPr>
        <p:spPr/>
        <p:txBody>
          <a:bodyPr/>
          <a:lstStyle/>
          <a:p>
            <a:r>
              <a:rPr lang="nl-NL" dirty="0"/>
              <a:t>gevoelens</a:t>
            </a:r>
          </a:p>
          <a:p>
            <a:r>
              <a:rPr lang="nl-NL" dirty="0"/>
              <a:t>emoties</a:t>
            </a:r>
          </a:p>
          <a:p>
            <a:r>
              <a:rPr lang="nl-NL" dirty="0"/>
              <a:t>steeds meer uitgebreid: van basale emoties en gevoelens naar complexe emoties en gevoelens</a:t>
            </a:r>
          </a:p>
          <a:p>
            <a:endParaRPr lang="nl-NL" dirty="0"/>
          </a:p>
          <a:p>
            <a:r>
              <a:rPr lang="nl-NL" dirty="0">
                <a:hlinkClick r:id="rId3"/>
              </a:rPr>
              <a:t>https://www.youtube.com/watch?v=HiYaaVB8GOQ</a:t>
            </a:r>
            <a:endParaRPr lang="nl-NL" dirty="0"/>
          </a:p>
          <a:p>
            <a:endParaRPr lang="nl-NL" dirty="0"/>
          </a:p>
          <a:p>
            <a:endParaRPr lang="nl-NL" dirty="0"/>
          </a:p>
        </p:txBody>
      </p:sp>
    </p:spTree>
    <p:extLst>
      <p:ext uri="{BB962C8B-B14F-4D97-AF65-F5344CB8AC3E}">
        <p14:creationId xmlns:p14="http://schemas.microsoft.com/office/powerpoint/2010/main" val="408334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FB406-DAEC-4FB4-9626-4DAA86A73396}"/>
              </a:ext>
            </a:extLst>
          </p:cNvPr>
          <p:cNvSpPr>
            <a:spLocks noGrp="1"/>
          </p:cNvSpPr>
          <p:nvPr>
            <p:ph type="title"/>
          </p:nvPr>
        </p:nvSpPr>
        <p:spPr/>
        <p:txBody>
          <a:bodyPr/>
          <a:lstStyle/>
          <a:p>
            <a:r>
              <a:rPr lang="nl-NL" dirty="0"/>
              <a:t>sociaal</a:t>
            </a:r>
          </a:p>
        </p:txBody>
      </p:sp>
      <p:sp>
        <p:nvSpPr>
          <p:cNvPr id="3" name="Tijdelijke aanduiding voor inhoud 2">
            <a:extLst>
              <a:ext uri="{FF2B5EF4-FFF2-40B4-BE49-F238E27FC236}">
                <a16:creationId xmlns:a16="http://schemas.microsoft.com/office/drawing/2014/main" id="{EC4E363A-ECE0-47A7-B5F8-5F6A646BE84C}"/>
              </a:ext>
            </a:extLst>
          </p:cNvPr>
          <p:cNvSpPr>
            <a:spLocks noGrp="1"/>
          </p:cNvSpPr>
          <p:nvPr>
            <p:ph idx="1"/>
          </p:nvPr>
        </p:nvSpPr>
        <p:spPr/>
        <p:txBody>
          <a:bodyPr/>
          <a:lstStyle/>
          <a:p>
            <a:r>
              <a:rPr lang="nl-NL" dirty="0"/>
              <a:t>omgang met anderen = wordt steeds belangrijker</a:t>
            </a:r>
          </a:p>
          <a:p>
            <a:r>
              <a:rPr lang="nl-NL" dirty="0"/>
              <a:t>ontwikkeling van jezelf</a:t>
            </a:r>
          </a:p>
          <a:p>
            <a:r>
              <a:rPr lang="nl-NL" dirty="0"/>
              <a:t>accepteren van anderen</a:t>
            </a:r>
          </a:p>
          <a:p>
            <a:r>
              <a:rPr lang="nl-NL" dirty="0"/>
              <a:t>ontwikkelen van sociaal gedrag en omgang met anderen</a:t>
            </a:r>
          </a:p>
          <a:p>
            <a:endParaRPr lang="nl-NL" dirty="0"/>
          </a:p>
          <a:p>
            <a:r>
              <a:rPr lang="nl-NL" dirty="0">
                <a:hlinkClick r:id="rId3"/>
              </a:rPr>
              <a:t>https://www.youtube.com/watch?v=la3Y4YWLgV4</a:t>
            </a:r>
            <a:endParaRPr lang="nl-NL" dirty="0"/>
          </a:p>
          <a:p>
            <a:endParaRPr lang="nl-NL" dirty="0"/>
          </a:p>
        </p:txBody>
      </p:sp>
    </p:spTree>
    <p:extLst>
      <p:ext uri="{BB962C8B-B14F-4D97-AF65-F5344CB8AC3E}">
        <p14:creationId xmlns:p14="http://schemas.microsoft.com/office/powerpoint/2010/main" val="56335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A3DB83-23F9-45F1-BDD3-8F37F8CB9C45}"/>
              </a:ext>
            </a:extLst>
          </p:cNvPr>
          <p:cNvSpPr>
            <a:spLocks noGrp="1"/>
          </p:cNvSpPr>
          <p:nvPr>
            <p:ph type="title"/>
          </p:nvPr>
        </p:nvSpPr>
        <p:spPr/>
        <p:txBody>
          <a:bodyPr/>
          <a:lstStyle/>
          <a:p>
            <a:r>
              <a:rPr lang="nl-NL" dirty="0"/>
              <a:t>Seksueel </a:t>
            </a:r>
          </a:p>
        </p:txBody>
      </p:sp>
      <p:sp>
        <p:nvSpPr>
          <p:cNvPr id="3" name="Tijdelijke aanduiding voor inhoud 2">
            <a:extLst>
              <a:ext uri="{FF2B5EF4-FFF2-40B4-BE49-F238E27FC236}">
                <a16:creationId xmlns:a16="http://schemas.microsoft.com/office/drawing/2014/main" id="{62CFD42D-0E39-4469-9FCD-A7B2A43B9E94}"/>
              </a:ext>
            </a:extLst>
          </p:cNvPr>
          <p:cNvSpPr>
            <a:spLocks noGrp="1"/>
          </p:cNvSpPr>
          <p:nvPr>
            <p:ph idx="1"/>
          </p:nvPr>
        </p:nvSpPr>
        <p:spPr/>
        <p:txBody>
          <a:bodyPr/>
          <a:lstStyle/>
          <a:p>
            <a:r>
              <a:rPr lang="nl-NL" dirty="0"/>
              <a:t>ontwikkeling van lichaamsbeleving</a:t>
            </a:r>
          </a:p>
          <a:p>
            <a:r>
              <a:rPr lang="nl-NL" dirty="0"/>
              <a:t>ontwikkeling van lustbeleving</a:t>
            </a:r>
          </a:p>
          <a:p>
            <a:r>
              <a:rPr lang="nl-NL" dirty="0"/>
              <a:t>ontdekken en waarderen van het eigen lichaam</a:t>
            </a:r>
          </a:p>
        </p:txBody>
      </p:sp>
    </p:spTree>
    <p:extLst>
      <p:ext uri="{BB962C8B-B14F-4D97-AF65-F5344CB8AC3E}">
        <p14:creationId xmlns:p14="http://schemas.microsoft.com/office/powerpoint/2010/main" val="577769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198B49-DB42-452F-A3EF-A6EA53A05329}"/>
              </a:ext>
            </a:extLst>
          </p:cNvPr>
          <p:cNvSpPr>
            <a:spLocks noGrp="1"/>
          </p:cNvSpPr>
          <p:nvPr>
            <p:ph type="title"/>
          </p:nvPr>
        </p:nvSpPr>
        <p:spPr/>
        <p:txBody>
          <a:bodyPr/>
          <a:lstStyle/>
          <a:p>
            <a:r>
              <a:rPr lang="nl-NL" dirty="0"/>
              <a:t>Opdrachten:</a:t>
            </a:r>
          </a:p>
        </p:txBody>
      </p:sp>
      <p:sp>
        <p:nvSpPr>
          <p:cNvPr id="3" name="Tijdelijke aanduiding voor inhoud 2">
            <a:extLst>
              <a:ext uri="{FF2B5EF4-FFF2-40B4-BE49-F238E27FC236}">
                <a16:creationId xmlns:a16="http://schemas.microsoft.com/office/drawing/2014/main" id="{0495850A-25A7-4587-A6B7-D7B165E61B65}"/>
              </a:ext>
            </a:extLst>
          </p:cNvPr>
          <p:cNvSpPr>
            <a:spLocks noGrp="1"/>
          </p:cNvSpPr>
          <p:nvPr>
            <p:ph idx="1"/>
          </p:nvPr>
        </p:nvSpPr>
        <p:spPr/>
        <p:txBody>
          <a:bodyPr/>
          <a:lstStyle/>
          <a:p>
            <a:r>
              <a:rPr lang="nl-NL" dirty="0"/>
              <a:t>Maak opdracht 7, 8, 9, 11 en 12 uit het factor E boekje (kopieën of scans)</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807756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F4FC0D-70DB-4CDE-966B-F508D018F171}"/>
              </a:ext>
            </a:extLst>
          </p:cNvPr>
          <p:cNvSpPr>
            <a:spLocks noGrp="1"/>
          </p:cNvSpPr>
          <p:nvPr>
            <p:ph type="title"/>
          </p:nvPr>
        </p:nvSpPr>
        <p:spPr/>
        <p:txBody>
          <a:bodyPr/>
          <a:lstStyle/>
          <a:p>
            <a:r>
              <a:rPr lang="nl-NL" dirty="0"/>
              <a:t>Doel behaald?</a:t>
            </a:r>
          </a:p>
        </p:txBody>
      </p:sp>
      <p:sp>
        <p:nvSpPr>
          <p:cNvPr id="3" name="Tijdelijke aanduiding voor inhoud 2">
            <a:extLst>
              <a:ext uri="{FF2B5EF4-FFF2-40B4-BE49-F238E27FC236}">
                <a16:creationId xmlns:a16="http://schemas.microsoft.com/office/drawing/2014/main" id="{2FCA280D-F9A1-4DF2-BB22-24D125C5A5C7}"/>
              </a:ext>
            </a:extLst>
          </p:cNvPr>
          <p:cNvSpPr>
            <a:spLocks noGrp="1"/>
          </p:cNvSpPr>
          <p:nvPr>
            <p:ph idx="1"/>
          </p:nvPr>
        </p:nvSpPr>
        <p:spPr>
          <a:xfrm>
            <a:off x="1251678" y="1776549"/>
            <a:ext cx="10178322" cy="4103043"/>
          </a:xfrm>
        </p:spPr>
        <p:txBody>
          <a:bodyPr/>
          <a:lstStyle/>
          <a:p>
            <a:r>
              <a:rPr lang="nl-NL" b="1" dirty="0"/>
              <a:t>Doel: Je kan de vijf begrippen van de sociale wetenschappen uitleggen en je weet wat de vijf verschillende ontwikkelingsaspecten inhouden. </a:t>
            </a:r>
          </a:p>
          <a:p>
            <a:pPr marL="0" indent="0">
              <a:buNone/>
            </a:pPr>
            <a:endParaRPr lang="nl-NL" dirty="0"/>
          </a:p>
        </p:txBody>
      </p:sp>
    </p:spTree>
    <p:extLst>
      <p:ext uri="{BB962C8B-B14F-4D97-AF65-F5344CB8AC3E}">
        <p14:creationId xmlns:p14="http://schemas.microsoft.com/office/powerpoint/2010/main" val="2990561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23C12E-58C7-4EE6-8F68-440050A80267}"/>
              </a:ext>
            </a:extLst>
          </p:cNvPr>
          <p:cNvSpPr>
            <a:spLocks noGrp="1"/>
          </p:cNvSpPr>
          <p:nvPr>
            <p:ph type="title"/>
          </p:nvPr>
        </p:nvSpPr>
        <p:spPr/>
        <p:txBody>
          <a:bodyPr/>
          <a:lstStyle/>
          <a:p>
            <a:r>
              <a:rPr lang="nl-NL" dirty="0"/>
              <a:t>Volgende week</a:t>
            </a:r>
          </a:p>
        </p:txBody>
      </p:sp>
      <p:sp>
        <p:nvSpPr>
          <p:cNvPr id="3" name="Tijdelijke aanduiding voor inhoud 2">
            <a:extLst>
              <a:ext uri="{FF2B5EF4-FFF2-40B4-BE49-F238E27FC236}">
                <a16:creationId xmlns:a16="http://schemas.microsoft.com/office/drawing/2014/main" id="{D92C9875-29AA-4E65-A88A-CEB6D0588DE0}"/>
              </a:ext>
            </a:extLst>
          </p:cNvPr>
          <p:cNvSpPr>
            <a:spLocks noGrp="1"/>
          </p:cNvSpPr>
          <p:nvPr>
            <p:ph idx="1"/>
          </p:nvPr>
        </p:nvSpPr>
        <p:spPr/>
        <p:txBody>
          <a:bodyPr/>
          <a:lstStyle/>
          <a:p>
            <a:r>
              <a:rPr lang="nl-NL" dirty="0"/>
              <a:t>Opdrachten af, zodat we ze kunnen bespreken.</a:t>
            </a:r>
          </a:p>
          <a:p>
            <a:r>
              <a:rPr lang="nl-NL" dirty="0"/>
              <a:t>Zelfstudie van 4.1 en 4.2 uit het boek professioneel werken maatschappelijke zorg</a:t>
            </a:r>
          </a:p>
          <a:p>
            <a:pPr marL="0" indent="0">
              <a:buNone/>
            </a:pPr>
            <a:endParaRPr lang="nl-NL" dirty="0"/>
          </a:p>
        </p:txBody>
      </p:sp>
    </p:spTree>
    <p:extLst>
      <p:ext uri="{BB962C8B-B14F-4D97-AF65-F5344CB8AC3E}">
        <p14:creationId xmlns:p14="http://schemas.microsoft.com/office/powerpoint/2010/main" val="362907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Kennismaken</a:t>
            </a:r>
          </a:p>
        </p:txBody>
      </p:sp>
      <p:sp>
        <p:nvSpPr>
          <p:cNvPr id="3" name="Tijdelijke aanduiding voor inhoud 2"/>
          <p:cNvSpPr>
            <a:spLocks noGrp="1"/>
          </p:cNvSpPr>
          <p:nvPr>
            <p:ph idx="1"/>
          </p:nvPr>
        </p:nvSpPr>
        <p:spPr>
          <a:xfrm>
            <a:off x="1251678" y="1454727"/>
            <a:ext cx="10178322" cy="4424865"/>
          </a:xfrm>
        </p:spPr>
        <p:txBody>
          <a:bodyPr/>
          <a:lstStyle/>
          <a:p>
            <a:r>
              <a:rPr lang="nl-NL" dirty="0"/>
              <a:t>Gooi het er maar in….</a:t>
            </a:r>
          </a:p>
          <a:p>
            <a:r>
              <a:rPr lang="nl-NL" dirty="0"/>
              <a:t>Wat is jouw ervaring met (het woord) ontwikkelingspsychologie?</a:t>
            </a:r>
          </a:p>
          <a:p>
            <a:endParaRPr lang="nl-NL" dirty="0"/>
          </a:p>
          <a:p>
            <a:r>
              <a:rPr lang="nl-NL" dirty="0"/>
              <a:t>Als je de bal krijgt zegt je je naam en geef je antwoord op de bovenstaande vraag.</a:t>
            </a:r>
          </a:p>
          <a:p>
            <a:pPr marL="0" indent="0">
              <a:buNone/>
            </a:pPr>
            <a:endParaRPr lang="nl-NL" dirty="0"/>
          </a:p>
        </p:txBody>
      </p:sp>
    </p:spTree>
    <p:extLst>
      <p:ext uri="{BB962C8B-B14F-4D97-AF65-F5344CB8AC3E}">
        <p14:creationId xmlns:p14="http://schemas.microsoft.com/office/powerpoint/2010/main" val="932751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97B751-C433-4CC4-AE72-F620AF31D6C0}"/>
              </a:ext>
            </a:extLst>
          </p:cNvPr>
          <p:cNvSpPr>
            <a:spLocks noGrp="1"/>
          </p:cNvSpPr>
          <p:nvPr>
            <p:ph type="title"/>
          </p:nvPr>
        </p:nvSpPr>
        <p:spPr/>
        <p:txBody>
          <a:bodyPr/>
          <a:lstStyle/>
          <a:p>
            <a:r>
              <a:rPr lang="nl-NL" dirty="0"/>
              <a:t>Programma</a:t>
            </a:r>
          </a:p>
        </p:txBody>
      </p:sp>
      <p:graphicFrame>
        <p:nvGraphicFramePr>
          <p:cNvPr id="5" name="Tijdelijke aanduiding voor inhoud 4">
            <a:extLst>
              <a:ext uri="{FF2B5EF4-FFF2-40B4-BE49-F238E27FC236}">
                <a16:creationId xmlns:a16="http://schemas.microsoft.com/office/drawing/2014/main" id="{979F42CF-3614-44E0-8A92-6BDAEAB9DE7A}"/>
              </a:ext>
            </a:extLst>
          </p:cNvPr>
          <p:cNvGraphicFramePr>
            <a:graphicFrameLocks noGrp="1"/>
          </p:cNvGraphicFramePr>
          <p:nvPr>
            <p:ph idx="1"/>
            <p:extLst>
              <p:ext uri="{D42A27DB-BD31-4B8C-83A1-F6EECF244321}">
                <p14:modId xmlns:p14="http://schemas.microsoft.com/office/powerpoint/2010/main" val="1870148790"/>
              </p:ext>
            </p:extLst>
          </p:nvPr>
        </p:nvGraphicFramePr>
        <p:xfrm>
          <a:off x="1251678" y="1201784"/>
          <a:ext cx="10178322" cy="5107575"/>
        </p:xfrm>
        <a:graphic>
          <a:graphicData uri="http://schemas.openxmlformats.org/drawingml/2006/table">
            <a:tbl>
              <a:tblPr firstRow="1" firstCol="1" bandRow="1">
                <a:tableStyleId>{5C22544A-7EE6-4342-B048-85BDC9FD1C3A}</a:tableStyleId>
              </a:tblPr>
              <a:tblGrid>
                <a:gridCol w="10178322">
                  <a:extLst>
                    <a:ext uri="{9D8B030D-6E8A-4147-A177-3AD203B41FA5}">
                      <a16:colId xmlns:a16="http://schemas.microsoft.com/office/drawing/2014/main" val="2884443901"/>
                    </a:ext>
                  </a:extLst>
                </a:gridCol>
              </a:tblGrid>
              <a:tr h="458908">
                <a:tc>
                  <a:txBody>
                    <a:bodyPr/>
                    <a:lstStyle/>
                    <a:p>
                      <a:pPr>
                        <a:lnSpc>
                          <a:spcPct val="107000"/>
                        </a:lnSpc>
                        <a:spcAft>
                          <a:spcPts val="0"/>
                        </a:spcAft>
                      </a:pPr>
                      <a:r>
                        <a:rPr lang="nl-NL" sz="2400" dirty="0">
                          <a:effectLst/>
                        </a:rPr>
                        <a:t>Les 1 inleiding ontwikkelingspsychologie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58930"/>
                  </a:ext>
                </a:extLst>
              </a:tr>
              <a:tr h="433634">
                <a:tc>
                  <a:txBody>
                    <a:bodyPr/>
                    <a:lstStyle/>
                    <a:p>
                      <a:pPr>
                        <a:lnSpc>
                          <a:spcPct val="107000"/>
                        </a:lnSpc>
                        <a:spcAft>
                          <a:spcPts val="0"/>
                        </a:spcAft>
                      </a:pPr>
                      <a:r>
                        <a:rPr lang="nl-NL" sz="2400" dirty="0">
                          <a:effectLst/>
                        </a:rPr>
                        <a:t>Les 2 baby en hechting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9938653"/>
                  </a:ext>
                </a:extLst>
              </a:tr>
              <a:tr h="458908">
                <a:tc>
                  <a:txBody>
                    <a:bodyPr/>
                    <a:lstStyle/>
                    <a:p>
                      <a:pPr>
                        <a:lnSpc>
                          <a:spcPct val="107000"/>
                        </a:lnSpc>
                        <a:spcAft>
                          <a:spcPts val="0"/>
                        </a:spcAft>
                      </a:pPr>
                      <a:r>
                        <a:rPr lang="nl-NL" sz="2400" dirty="0">
                          <a:effectLst/>
                        </a:rPr>
                        <a:t>les 3 dreumes en peuter</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2008774"/>
                  </a:ext>
                </a:extLst>
              </a:tr>
              <a:tr h="433634">
                <a:tc>
                  <a:txBody>
                    <a:bodyPr/>
                    <a:lstStyle/>
                    <a:p>
                      <a:pPr>
                        <a:lnSpc>
                          <a:spcPct val="107000"/>
                        </a:lnSpc>
                        <a:spcAft>
                          <a:spcPts val="0"/>
                        </a:spcAft>
                      </a:pPr>
                      <a:r>
                        <a:rPr lang="nl-NL" sz="2400" dirty="0">
                          <a:effectLst/>
                        </a:rPr>
                        <a:t>Les 4 kleuter en jonge schoolkind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978279"/>
                  </a:ext>
                </a:extLst>
              </a:tr>
              <a:tr h="458908">
                <a:tc>
                  <a:txBody>
                    <a:bodyPr/>
                    <a:lstStyle/>
                    <a:p>
                      <a:pPr>
                        <a:lnSpc>
                          <a:spcPct val="107000"/>
                        </a:lnSpc>
                        <a:spcAft>
                          <a:spcPts val="0"/>
                        </a:spcAft>
                      </a:pPr>
                      <a:r>
                        <a:rPr lang="nl-NL" sz="2400" dirty="0">
                          <a:effectLst/>
                        </a:rPr>
                        <a:t>Les 5 schoolkind en oudere schoolkind</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1048345"/>
                  </a:ext>
                </a:extLst>
              </a:tr>
              <a:tr h="433634">
                <a:tc>
                  <a:txBody>
                    <a:bodyPr/>
                    <a:lstStyle/>
                    <a:p>
                      <a:pPr>
                        <a:lnSpc>
                          <a:spcPct val="107000"/>
                        </a:lnSpc>
                        <a:spcAft>
                          <a:spcPts val="0"/>
                        </a:spcAft>
                      </a:pPr>
                      <a:r>
                        <a:rPr lang="nl-NL" sz="2400" dirty="0">
                          <a:effectLst/>
                        </a:rPr>
                        <a:t>Les 6 puber en adolescent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1260207"/>
                  </a:ext>
                </a:extLst>
              </a:tr>
              <a:tr h="458908">
                <a:tc>
                  <a:txBody>
                    <a:bodyPr/>
                    <a:lstStyle/>
                    <a:p>
                      <a:pPr>
                        <a:lnSpc>
                          <a:spcPct val="107000"/>
                        </a:lnSpc>
                        <a:spcAft>
                          <a:spcPts val="0"/>
                        </a:spcAft>
                      </a:pPr>
                      <a:r>
                        <a:rPr lang="nl-NL" sz="2400" dirty="0">
                          <a:effectLst/>
                        </a:rPr>
                        <a:t>Les 7 volwassenen en oudere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4419478"/>
                  </a:ext>
                </a:extLst>
              </a:tr>
              <a:tr h="561331">
                <a:tc>
                  <a:txBody>
                    <a:bodyPr/>
                    <a:lstStyle/>
                    <a:p>
                      <a:pPr>
                        <a:lnSpc>
                          <a:spcPct val="107000"/>
                        </a:lnSpc>
                        <a:spcAft>
                          <a:spcPts val="0"/>
                        </a:spcAft>
                      </a:pPr>
                      <a:r>
                        <a:rPr lang="nl-NL" sz="2400" dirty="0">
                          <a:effectLst/>
                        </a:rPr>
                        <a:t>Les 8 kennistoets</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2916918"/>
                  </a:ext>
                </a:extLst>
              </a:tr>
              <a:tr h="473539">
                <a:tc>
                  <a:txBody>
                    <a:bodyPr/>
                    <a:lstStyle/>
                    <a:p>
                      <a:pPr>
                        <a:lnSpc>
                          <a:spcPct val="107000"/>
                        </a:lnSpc>
                        <a:spcAft>
                          <a:spcPts val="0"/>
                        </a:spcAft>
                      </a:pPr>
                      <a:r>
                        <a:rPr lang="nl-NL" sz="2400" dirty="0">
                          <a:effectLst/>
                        </a:rPr>
                        <a:t>Les 9 Bezig met de eindopdracht verslag en pitch</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0305497"/>
                  </a:ext>
                </a:extLst>
              </a:tr>
              <a:tr h="578623">
                <a:tc>
                  <a:txBody>
                    <a:bodyPr/>
                    <a:lstStyle/>
                    <a:p>
                      <a:pPr>
                        <a:lnSpc>
                          <a:spcPct val="107000"/>
                        </a:lnSpc>
                        <a:spcAft>
                          <a:spcPts val="0"/>
                        </a:spcAft>
                      </a:pPr>
                      <a:r>
                        <a:rPr lang="nl-NL" sz="2400" dirty="0">
                          <a:effectLst/>
                        </a:rPr>
                        <a:t>Optioneel: verdiepende les, Freud en </a:t>
                      </a:r>
                      <a:r>
                        <a:rPr lang="nl-NL" sz="2400" dirty="0" err="1">
                          <a:effectLst/>
                        </a:rPr>
                        <a:t>Erikson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7769779"/>
                  </a:ext>
                </a:extLst>
              </a:tr>
              <a:tr h="357548">
                <a:tc>
                  <a:txBody>
                    <a:bodyPr/>
                    <a:lstStyle/>
                    <a:p>
                      <a:pPr>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488756009"/>
                  </a:ext>
                </a:extLst>
              </a:tr>
            </a:tbl>
          </a:graphicData>
        </a:graphic>
      </p:graphicFrame>
    </p:spTree>
    <p:extLst>
      <p:ext uri="{BB962C8B-B14F-4D97-AF65-F5344CB8AC3E}">
        <p14:creationId xmlns:p14="http://schemas.microsoft.com/office/powerpoint/2010/main" val="391110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D98420-57C2-4FF7-B5EC-06B1A5EE2604}"/>
              </a:ext>
            </a:extLst>
          </p:cNvPr>
          <p:cNvSpPr>
            <a:spLocks noGrp="1"/>
          </p:cNvSpPr>
          <p:nvPr>
            <p:ph type="title"/>
          </p:nvPr>
        </p:nvSpPr>
        <p:spPr/>
        <p:txBody>
          <a:bodyPr/>
          <a:lstStyle/>
          <a:p>
            <a:r>
              <a:rPr lang="nl-NL" dirty="0"/>
              <a:t>Beoordeling lessen</a:t>
            </a:r>
          </a:p>
        </p:txBody>
      </p:sp>
      <p:sp>
        <p:nvSpPr>
          <p:cNvPr id="3" name="Tijdelijke aanduiding voor inhoud 2">
            <a:extLst>
              <a:ext uri="{FF2B5EF4-FFF2-40B4-BE49-F238E27FC236}">
                <a16:creationId xmlns:a16="http://schemas.microsoft.com/office/drawing/2014/main" id="{DD56BC64-E5D0-49C3-932C-6D38A55842B6}"/>
              </a:ext>
            </a:extLst>
          </p:cNvPr>
          <p:cNvSpPr>
            <a:spLocks noGrp="1"/>
          </p:cNvSpPr>
          <p:nvPr>
            <p:ph idx="1"/>
          </p:nvPr>
        </p:nvSpPr>
        <p:spPr>
          <a:xfrm>
            <a:off x="1251678" y="1620983"/>
            <a:ext cx="10178322" cy="4627418"/>
          </a:xfrm>
        </p:spPr>
        <p:txBody>
          <a:bodyPr>
            <a:normAutofit/>
          </a:bodyPr>
          <a:lstStyle/>
          <a:p>
            <a:r>
              <a:rPr lang="nl-NL" dirty="0"/>
              <a:t>Inzet </a:t>
            </a:r>
          </a:p>
          <a:p>
            <a:r>
              <a:rPr lang="nl-NL" dirty="0"/>
              <a:t>Aanwezigheid (80% aanwezig, 20% mag geoorloofd afwezig, via slb’er) </a:t>
            </a:r>
          </a:p>
          <a:p>
            <a:r>
              <a:rPr lang="nl-NL" dirty="0"/>
              <a:t>Kennistoets (50%) </a:t>
            </a:r>
          </a:p>
          <a:p>
            <a:pPr marL="0" indent="0">
              <a:buNone/>
            </a:pPr>
            <a:r>
              <a:rPr lang="nl-NL" dirty="0"/>
              <a:t>Toets over thema 4 de levensloop van de mens, Professioneel werken voor maatschappelijke zorg. </a:t>
            </a:r>
          </a:p>
          <a:p>
            <a:pPr marL="0" indent="0">
              <a:buNone/>
            </a:pPr>
            <a:r>
              <a:rPr lang="nl-NL" dirty="0"/>
              <a:t>Toets met open en gesloten vragen.</a:t>
            </a:r>
          </a:p>
          <a:p>
            <a:r>
              <a:rPr lang="nl-NL" dirty="0"/>
              <a:t>(Verslag en pitch (50%)</a:t>
            </a:r>
          </a:p>
          <a:p>
            <a:endParaRPr lang="nl-NL" dirty="0"/>
          </a:p>
          <a:p>
            <a:endParaRPr lang="nl-NL" dirty="0"/>
          </a:p>
          <a:p>
            <a:endParaRPr lang="nl-NL" dirty="0"/>
          </a:p>
          <a:p>
            <a:pPr marL="0" indent="0">
              <a:buNone/>
            </a:pPr>
            <a:endParaRPr lang="nl-NL" dirty="0"/>
          </a:p>
          <a:p>
            <a:pPr marL="0" indent="0">
              <a:buNone/>
            </a:pPr>
            <a:endParaRPr lang="nl-NL" dirty="0"/>
          </a:p>
          <a:p>
            <a:endParaRPr lang="nl-NL" dirty="0"/>
          </a:p>
        </p:txBody>
      </p:sp>
    </p:spTree>
    <p:extLst>
      <p:ext uri="{BB962C8B-B14F-4D97-AF65-F5344CB8AC3E}">
        <p14:creationId xmlns:p14="http://schemas.microsoft.com/office/powerpoint/2010/main" val="153687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A0612F-4CAF-4000-9484-EA05685F9D3A}"/>
              </a:ext>
            </a:extLst>
          </p:cNvPr>
          <p:cNvSpPr>
            <a:spLocks noGrp="1"/>
          </p:cNvSpPr>
          <p:nvPr>
            <p:ph type="title"/>
          </p:nvPr>
        </p:nvSpPr>
        <p:spPr>
          <a:xfrm>
            <a:off x="1251678" y="382385"/>
            <a:ext cx="10178322" cy="1778924"/>
          </a:xfrm>
        </p:spPr>
        <p:txBody>
          <a:bodyPr/>
          <a:lstStyle/>
          <a:p>
            <a:r>
              <a:rPr lang="nl-NL" dirty="0"/>
              <a:t>Doelen vak ontwikkelingspsychologie</a:t>
            </a:r>
          </a:p>
        </p:txBody>
      </p:sp>
      <p:sp>
        <p:nvSpPr>
          <p:cNvPr id="3" name="Tijdelijke aanduiding voor inhoud 2">
            <a:extLst>
              <a:ext uri="{FF2B5EF4-FFF2-40B4-BE49-F238E27FC236}">
                <a16:creationId xmlns:a16="http://schemas.microsoft.com/office/drawing/2014/main" id="{CF89FD44-20DB-4BF7-9B4A-88B59850AB63}"/>
              </a:ext>
            </a:extLst>
          </p:cNvPr>
          <p:cNvSpPr>
            <a:spLocks noGrp="1"/>
          </p:cNvSpPr>
          <p:nvPr>
            <p:ph idx="1"/>
          </p:nvPr>
        </p:nvSpPr>
        <p:spPr/>
        <p:txBody>
          <a:bodyPr/>
          <a:lstStyle/>
          <a:p>
            <a:r>
              <a:rPr lang="nl-NL" dirty="0"/>
              <a:t>Jullie kunnen de levensloop van de mens van baby tot aan de dood omschrijven aan de hand van de vijf verschillende ontwikkelingsaspecten.</a:t>
            </a:r>
          </a:p>
          <a:p>
            <a:r>
              <a:rPr lang="nl-NL" dirty="0"/>
              <a:t>Je kunt alle ontwikkelingsfasen per leeftijd benoemen</a:t>
            </a:r>
          </a:p>
          <a:p>
            <a:r>
              <a:rPr lang="nl-NL" dirty="0"/>
              <a:t>Je kunt de verschillen van de ontwikkelingsfasen van baby tot aan de dood uitleggen</a:t>
            </a:r>
          </a:p>
          <a:p>
            <a:r>
              <a:rPr lang="nl-NL" dirty="0"/>
              <a:t>Je kunt ontwikkelingsfasen herkennen in de praktijk</a:t>
            </a:r>
          </a:p>
          <a:p>
            <a:r>
              <a:rPr lang="nl-NL" dirty="0"/>
              <a:t>Je weet waarom het belangrijk is dat je de ontwikkelingsfasen in de levensloop van de mens kent</a:t>
            </a:r>
          </a:p>
          <a:p>
            <a:endParaRPr lang="nl-NL" dirty="0"/>
          </a:p>
        </p:txBody>
      </p:sp>
    </p:spTree>
    <p:extLst>
      <p:ext uri="{BB962C8B-B14F-4D97-AF65-F5344CB8AC3E}">
        <p14:creationId xmlns:p14="http://schemas.microsoft.com/office/powerpoint/2010/main" val="89821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BA6F8F-595B-413B-8254-928672B0F7A7}"/>
              </a:ext>
            </a:extLst>
          </p:cNvPr>
          <p:cNvSpPr>
            <a:spLocks noGrp="1"/>
          </p:cNvSpPr>
          <p:nvPr>
            <p:ph type="title"/>
          </p:nvPr>
        </p:nvSpPr>
        <p:spPr/>
        <p:txBody>
          <a:bodyPr/>
          <a:lstStyle/>
          <a:p>
            <a:r>
              <a:rPr lang="nl-NL" dirty="0"/>
              <a:t>Vandaag</a:t>
            </a:r>
          </a:p>
        </p:txBody>
      </p:sp>
      <p:sp>
        <p:nvSpPr>
          <p:cNvPr id="3" name="Tijdelijke aanduiding voor inhoud 2">
            <a:extLst>
              <a:ext uri="{FF2B5EF4-FFF2-40B4-BE49-F238E27FC236}">
                <a16:creationId xmlns:a16="http://schemas.microsoft.com/office/drawing/2014/main" id="{BF90B4B1-9C71-4A70-A127-B8246BD188A5}"/>
              </a:ext>
            </a:extLst>
          </p:cNvPr>
          <p:cNvSpPr>
            <a:spLocks noGrp="1"/>
          </p:cNvSpPr>
          <p:nvPr>
            <p:ph idx="1"/>
          </p:nvPr>
        </p:nvSpPr>
        <p:spPr/>
        <p:txBody>
          <a:bodyPr/>
          <a:lstStyle/>
          <a:p>
            <a:r>
              <a:rPr lang="nl-NL" dirty="0"/>
              <a:t>Inleiding in ontwikkelingspsychologie</a:t>
            </a:r>
          </a:p>
          <a:p>
            <a:r>
              <a:rPr lang="nl-NL" dirty="0" err="1"/>
              <a:t>Mindmap</a:t>
            </a:r>
            <a:r>
              <a:rPr lang="nl-NL" dirty="0"/>
              <a:t> maken</a:t>
            </a:r>
          </a:p>
          <a:p>
            <a:r>
              <a:rPr lang="nl-NL" dirty="0"/>
              <a:t>Opdrachten maken</a:t>
            </a:r>
          </a:p>
          <a:p>
            <a:endParaRPr lang="nl-NL" dirty="0"/>
          </a:p>
          <a:p>
            <a:r>
              <a:rPr lang="nl-NL" dirty="0"/>
              <a:t>Boek: professioneel werken voor maatschappelijke zorg, thema 4, paragraaf 4.1 en 4.2 </a:t>
            </a:r>
          </a:p>
          <a:p>
            <a:pPr marL="0" indent="0">
              <a:buNone/>
            </a:pPr>
            <a:endParaRPr lang="nl-NL" dirty="0"/>
          </a:p>
          <a:p>
            <a:r>
              <a:rPr lang="nl-NL" b="1" dirty="0"/>
              <a:t>Doel: Je kan de vijf begrippen van de sociale wetenschappen uitleggen en je weet wat de vijf verschillende ontwikkelingsaspecten inhouden. </a:t>
            </a:r>
          </a:p>
          <a:p>
            <a:pPr marL="0" indent="0">
              <a:buNone/>
            </a:pPr>
            <a:endParaRPr lang="nl-NL" dirty="0"/>
          </a:p>
        </p:txBody>
      </p:sp>
    </p:spTree>
    <p:extLst>
      <p:ext uri="{BB962C8B-B14F-4D97-AF65-F5344CB8AC3E}">
        <p14:creationId xmlns:p14="http://schemas.microsoft.com/office/powerpoint/2010/main" val="1895375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22933F-F96D-41F4-BE90-B5B5DC745272}"/>
              </a:ext>
            </a:extLst>
          </p:cNvPr>
          <p:cNvSpPr>
            <a:spLocks noGrp="1"/>
          </p:cNvSpPr>
          <p:nvPr>
            <p:ph type="title"/>
          </p:nvPr>
        </p:nvSpPr>
        <p:spPr/>
        <p:txBody>
          <a:bodyPr/>
          <a:lstStyle/>
          <a:p>
            <a:r>
              <a:rPr lang="nl-NL" dirty="0"/>
              <a:t>In tweetallen</a:t>
            </a:r>
          </a:p>
        </p:txBody>
      </p:sp>
      <p:sp>
        <p:nvSpPr>
          <p:cNvPr id="3" name="Tijdelijke aanduiding voor inhoud 2">
            <a:extLst>
              <a:ext uri="{FF2B5EF4-FFF2-40B4-BE49-F238E27FC236}">
                <a16:creationId xmlns:a16="http://schemas.microsoft.com/office/drawing/2014/main" id="{6A983F1F-5C8F-411F-8A50-F9C525BDC24A}"/>
              </a:ext>
            </a:extLst>
          </p:cNvPr>
          <p:cNvSpPr>
            <a:spLocks noGrp="1"/>
          </p:cNvSpPr>
          <p:nvPr>
            <p:ph idx="1"/>
          </p:nvPr>
        </p:nvSpPr>
        <p:spPr/>
        <p:txBody>
          <a:bodyPr/>
          <a:lstStyle/>
          <a:p>
            <a:pPr>
              <a:buFontTx/>
              <a:buChar char="-"/>
            </a:pPr>
            <a:r>
              <a:rPr lang="nl-NL" dirty="0"/>
              <a:t>Maak een </a:t>
            </a:r>
            <a:r>
              <a:rPr lang="nl-NL" dirty="0" err="1"/>
              <a:t>mindmap</a:t>
            </a:r>
            <a:r>
              <a:rPr lang="nl-NL" dirty="0"/>
              <a:t> over ontwikkelingspsychologie</a:t>
            </a:r>
          </a:p>
          <a:p>
            <a:pPr>
              <a:buFontTx/>
              <a:buChar char="-"/>
            </a:pPr>
            <a:r>
              <a:rPr lang="nl-NL" dirty="0">
                <a:hlinkClick r:id="rId2"/>
              </a:rPr>
              <a:t>https://www.mindmup.com/</a:t>
            </a:r>
            <a:endParaRPr lang="nl-NL" dirty="0"/>
          </a:p>
          <a:p>
            <a:pPr marL="0" indent="0">
              <a:buNone/>
            </a:pPr>
            <a:r>
              <a:rPr lang="nl-NL" dirty="0"/>
              <a:t>- 10 minuten</a:t>
            </a:r>
          </a:p>
          <a:p>
            <a:pPr marL="0" indent="0">
              <a:buNone/>
            </a:pPr>
            <a:r>
              <a:rPr lang="nl-NL" dirty="0"/>
              <a:t>- Daarna klassikaal nabespreken</a:t>
            </a:r>
          </a:p>
        </p:txBody>
      </p:sp>
    </p:spTree>
    <p:extLst>
      <p:ext uri="{BB962C8B-B14F-4D97-AF65-F5344CB8AC3E}">
        <p14:creationId xmlns:p14="http://schemas.microsoft.com/office/powerpoint/2010/main" val="152617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wetenschappen</a:t>
            </a:r>
          </a:p>
        </p:txBody>
      </p:sp>
      <p:sp>
        <p:nvSpPr>
          <p:cNvPr id="3" name="Tijdelijke aanduiding voor inhoud 2"/>
          <p:cNvSpPr>
            <a:spLocks noGrp="1"/>
          </p:cNvSpPr>
          <p:nvPr>
            <p:ph idx="1"/>
          </p:nvPr>
        </p:nvSpPr>
        <p:spPr>
          <a:xfrm>
            <a:off x="1251678" y="2014780"/>
            <a:ext cx="10178322" cy="4370521"/>
          </a:xfrm>
        </p:spPr>
        <p:txBody>
          <a:bodyPr>
            <a:normAutofit fontScale="92500" lnSpcReduction="10000"/>
          </a:bodyPr>
          <a:lstStyle/>
          <a:p>
            <a:pPr fontAlgn="t"/>
            <a:endParaRPr lang="nl-NL" dirty="0"/>
          </a:p>
          <a:p>
            <a:pPr fontAlgn="t"/>
            <a:r>
              <a:rPr lang="nl-NL" dirty="0"/>
              <a:t>Psychologie</a:t>
            </a:r>
          </a:p>
          <a:p>
            <a:pPr marL="0" indent="0" fontAlgn="t">
              <a:buNone/>
            </a:pPr>
            <a:r>
              <a:rPr lang="nl-NL" dirty="0"/>
              <a:t>Onderzoekt gedrag v/d gezonde mens</a:t>
            </a:r>
          </a:p>
          <a:p>
            <a:pPr fontAlgn="t"/>
            <a:r>
              <a:rPr lang="nl-NL" dirty="0"/>
              <a:t>Sociologie</a:t>
            </a:r>
          </a:p>
          <a:p>
            <a:pPr marL="0" indent="0" fontAlgn="t">
              <a:buNone/>
            </a:pPr>
            <a:r>
              <a:rPr lang="nl-NL" dirty="0"/>
              <a:t>Kijkt naar de manier waarop mensen met elkaar omgaan en elkaar beïnvloeden</a:t>
            </a:r>
          </a:p>
          <a:p>
            <a:pPr fontAlgn="t"/>
            <a:r>
              <a:rPr lang="nl-NL" dirty="0"/>
              <a:t>Psychiatrie</a:t>
            </a:r>
          </a:p>
          <a:p>
            <a:pPr marL="0" indent="0" fontAlgn="t">
              <a:buNone/>
            </a:pPr>
            <a:r>
              <a:rPr lang="nl-NL" dirty="0"/>
              <a:t>Diagnose en behandeling van psychische, emotionele en gedragsstoornissen</a:t>
            </a:r>
          </a:p>
          <a:p>
            <a:pPr fontAlgn="t"/>
            <a:r>
              <a:rPr lang="nl-NL" dirty="0"/>
              <a:t>Pedagogiek</a:t>
            </a:r>
          </a:p>
          <a:p>
            <a:pPr marL="0" indent="0" fontAlgn="t">
              <a:buNone/>
            </a:pPr>
            <a:r>
              <a:rPr lang="nl-NL" dirty="0"/>
              <a:t>Houdt zich bezig met de invloed v/d opvoeding op de ontwikkeling</a:t>
            </a:r>
          </a:p>
          <a:p>
            <a:pPr fontAlgn="t"/>
            <a:r>
              <a:rPr lang="nl-NL" dirty="0"/>
              <a:t>Orthopedagogie</a:t>
            </a:r>
          </a:p>
          <a:p>
            <a:pPr marL="0" indent="0" fontAlgn="t">
              <a:buNone/>
            </a:pPr>
            <a:r>
              <a:rPr lang="nl-NL" dirty="0"/>
              <a:t>Onderzoekt stoornissen in de normale ontwikkeling</a:t>
            </a:r>
          </a:p>
          <a:p>
            <a:endParaRPr lang="nl-NL" dirty="0"/>
          </a:p>
        </p:txBody>
      </p:sp>
    </p:spTree>
    <p:extLst>
      <p:ext uri="{BB962C8B-B14F-4D97-AF65-F5344CB8AC3E}">
        <p14:creationId xmlns:p14="http://schemas.microsoft.com/office/powerpoint/2010/main" val="56731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AFFEA-F4BE-451B-8DB6-13173652933A}"/>
              </a:ext>
            </a:extLst>
          </p:cNvPr>
          <p:cNvSpPr>
            <a:spLocks noGrp="1"/>
          </p:cNvSpPr>
          <p:nvPr>
            <p:ph type="title"/>
          </p:nvPr>
        </p:nvSpPr>
        <p:spPr/>
        <p:txBody>
          <a:bodyPr/>
          <a:lstStyle/>
          <a:p>
            <a:r>
              <a:rPr lang="nl-NL" dirty="0"/>
              <a:t>Ontwikkelingspsychologie =</a:t>
            </a:r>
          </a:p>
        </p:txBody>
      </p:sp>
      <p:sp>
        <p:nvSpPr>
          <p:cNvPr id="3" name="Tijdelijke aanduiding voor inhoud 2">
            <a:extLst>
              <a:ext uri="{FF2B5EF4-FFF2-40B4-BE49-F238E27FC236}">
                <a16:creationId xmlns:a16="http://schemas.microsoft.com/office/drawing/2014/main" id="{79DFD124-B781-4D28-B31B-153BEFD9DD2C}"/>
              </a:ext>
            </a:extLst>
          </p:cNvPr>
          <p:cNvSpPr>
            <a:spLocks noGrp="1"/>
          </p:cNvSpPr>
          <p:nvPr>
            <p:ph idx="1"/>
          </p:nvPr>
        </p:nvSpPr>
        <p:spPr/>
        <p:txBody>
          <a:bodyPr/>
          <a:lstStyle/>
          <a:p>
            <a:r>
              <a:rPr lang="nl-NL" dirty="0"/>
              <a:t>Ook wel ‘levenslooppsychologie’</a:t>
            </a:r>
          </a:p>
          <a:p>
            <a:r>
              <a:rPr lang="nl-NL" dirty="0"/>
              <a:t>Wetenschap die de gezonde ontwikkeling bestudeert</a:t>
            </a:r>
          </a:p>
          <a:p>
            <a:r>
              <a:rPr lang="nl-NL" dirty="0"/>
              <a:t>Ontwikkeling = verandering en vooruitgang</a:t>
            </a:r>
          </a:p>
          <a:p>
            <a:r>
              <a:rPr lang="nl-NL" dirty="0"/>
              <a:t>DUS = Bestudeert de gezonde veranderingen en vooruitgang van baby tot bejaarde</a:t>
            </a:r>
          </a:p>
        </p:txBody>
      </p:sp>
    </p:spTree>
    <p:extLst>
      <p:ext uri="{BB962C8B-B14F-4D97-AF65-F5344CB8AC3E}">
        <p14:creationId xmlns:p14="http://schemas.microsoft.com/office/powerpoint/2010/main" val="302107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222</TotalTime>
  <Words>831</Words>
  <Application>Microsoft Office PowerPoint</Application>
  <PresentationFormat>Breedbeeld</PresentationFormat>
  <Paragraphs>124</Paragraphs>
  <Slides>18</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Gill Sans MT</vt:lpstr>
      <vt:lpstr>Impact</vt:lpstr>
      <vt:lpstr>Badge</vt:lpstr>
      <vt:lpstr>Ontwikkelingspsychologie</vt:lpstr>
      <vt:lpstr>Kennismaken</vt:lpstr>
      <vt:lpstr>Programma</vt:lpstr>
      <vt:lpstr>Beoordeling lessen</vt:lpstr>
      <vt:lpstr>Doelen vak ontwikkelingspsychologie</vt:lpstr>
      <vt:lpstr>Vandaag</vt:lpstr>
      <vt:lpstr>In tweetallen</vt:lpstr>
      <vt:lpstr>Sociale wetenschappen</vt:lpstr>
      <vt:lpstr>Ontwikkelingspsychologie =</vt:lpstr>
      <vt:lpstr>Waar vindt de ontwikkeling plaats?</vt:lpstr>
      <vt:lpstr>Lichamelijk/motorisch</vt:lpstr>
      <vt:lpstr>Cognitief </vt:lpstr>
      <vt:lpstr>Emotioneel</vt:lpstr>
      <vt:lpstr>sociaal</vt:lpstr>
      <vt:lpstr>Seksueel </vt:lpstr>
      <vt:lpstr>Opdrachten:</vt:lpstr>
      <vt:lpstr>Doel behaald?</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Marije Solle</dc:creator>
  <cp:lastModifiedBy>Tessa Heeringa - Boer</cp:lastModifiedBy>
  <cp:revision>14</cp:revision>
  <dcterms:created xsi:type="dcterms:W3CDTF">2017-11-17T13:57:41Z</dcterms:created>
  <dcterms:modified xsi:type="dcterms:W3CDTF">2019-10-21T10:47:50Z</dcterms:modified>
</cp:coreProperties>
</file>